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7"/>
  </p:notesMasterIdLst>
  <p:sldIdLst>
    <p:sldId id="25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818D7-DF4E-4C59-9BBA-548250DAC33A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00A82-9926-4DBA-8BA5-A22EEB8ACF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3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01DB9B8-3BC0-47AB-DC58-FB2A948337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9" y="0"/>
            <a:ext cx="12190071" cy="11576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2D6026DC-D31F-40BA-B49D-47D87B9BA087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0E2464DF-92FB-4D4C-B2DE-15BC5F46772E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127F1A99-F4C1-4E12-B7D3-A88A44F4EB10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0F2E7458-324C-48F7-80F5-74B19E1CAFEB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B60B054C-5E05-4896-867A-8DB56A20C8AC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A694B787-46DA-4B4F-B781-E768630FCF2A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AFE38CE2-82D3-4BA2-B844-E7281181CD7A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A60FF511-91B4-4318-A9F6-BECE1367AD14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215760AF-08CF-488B-8265-5F1D88C1C64E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9FD41802-9AAA-4EB8-B737-B207AD0C712F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E8B27BB6-0FDA-4EDD-A5D1-79FFF12955B7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62CB08FB-4F0B-44DE-8994-0595D6ECCDCE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D29AB015-62A3-4A29-BC49-965FA4BE59CA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8BA46181-5447-4050-89D3-AA326DE4DA13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  <a:prstGeom prst="rect">
            <a:avLst/>
          </a:prstGeo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fld id="{FF450F08-CAEB-42BA-9362-548763B98147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15FED3DD-8839-D266-6A91-18E5A87B012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929" y="5700349"/>
            <a:ext cx="12190071" cy="11576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Google Shape;184;p11">
            <a:extLst>
              <a:ext uri="{FF2B5EF4-FFF2-40B4-BE49-F238E27FC236}">
                <a16:creationId xmlns:a16="http://schemas.microsoft.com/office/drawing/2014/main" id="{77E64585-459C-EBD4-E006-441A4963ACDD}"/>
              </a:ext>
            </a:extLst>
          </p:cNvPr>
          <p:cNvSpPr txBox="1">
            <a:spLocks/>
          </p:cNvSpPr>
          <p:nvPr/>
        </p:nvSpPr>
        <p:spPr>
          <a:xfrm>
            <a:off x="5314747" y="2969273"/>
            <a:ext cx="5795921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>
                <a:solidFill>
                  <a:schemeClr val="tx1"/>
                </a:solidFill>
              </a:rPr>
              <a:t>Training Seminar  </a:t>
            </a:r>
          </a:p>
          <a:p>
            <a:pPr>
              <a:spcBef>
                <a:spcPts val="0"/>
              </a:spcBef>
            </a:pPr>
            <a:r>
              <a:rPr lang="en-US" sz="4000" dirty="0">
                <a:solidFill>
                  <a:schemeClr val="tx1"/>
                </a:solidFill>
              </a:rPr>
              <a:t>   </a:t>
            </a:r>
            <a:r>
              <a:rPr lang="en-US" sz="5400" dirty="0">
                <a:solidFill>
                  <a:schemeClr val="tx1"/>
                </a:solidFill>
              </a:rPr>
              <a:t>	</a:t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ARGMs’ &amp; Lodge </a:t>
            </a:r>
            <a:r>
              <a:rPr lang="en-US" sz="2400" dirty="0" err="1">
                <a:solidFill>
                  <a:schemeClr val="tx1"/>
                </a:solidFill>
              </a:rPr>
              <a:t>Incharges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C9F43C-3AAA-8F10-7CEF-1B20CC80E759}"/>
              </a:ext>
            </a:extLst>
          </p:cNvPr>
          <p:cNvSpPr txBox="1"/>
          <p:nvPr/>
        </p:nvSpPr>
        <p:spPr>
          <a:xfrm>
            <a:off x="5314747" y="2439040"/>
            <a:ext cx="5047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Freemasons’ Hall, New Delhi, 8th April 2023</a:t>
            </a:r>
            <a:br>
              <a:rPr lang="en-IN" dirty="0">
                <a:solidFill>
                  <a:srgbClr val="FFFF00"/>
                </a:solidFill>
              </a:rPr>
            </a:br>
            <a:endParaRPr lang="en-IN" dirty="0">
              <a:solidFill>
                <a:srgbClr val="FFFF00"/>
              </a:solidFill>
            </a:endParaRPr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7044C6BD-2FFA-6E38-CCC1-6D16BAA5B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074" y="2439040"/>
            <a:ext cx="2898012" cy="29023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67A7C8-50D0-5EA0-875E-21A04FEFAD06}"/>
              </a:ext>
            </a:extLst>
          </p:cNvPr>
          <p:cNvSpPr txBox="1"/>
          <p:nvPr/>
        </p:nvSpPr>
        <p:spPr>
          <a:xfrm>
            <a:off x="3195080" y="713068"/>
            <a:ext cx="80488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DUTIES &amp; RESPONSIBILITIES OF ASSISTANT REGIONAL GRAND MASTERS /LODGE IN-CHARGES</a:t>
            </a:r>
            <a:endParaRPr lang="en-IN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B750202-59A4-EE91-32C7-ED4346CB3530}"/>
              </a:ext>
            </a:extLst>
          </p:cNvPr>
          <p:cNvSpPr txBox="1">
            <a:spLocks/>
          </p:cNvSpPr>
          <p:nvPr/>
        </p:nvSpPr>
        <p:spPr>
          <a:xfrm>
            <a:off x="321150" y="5361175"/>
            <a:ext cx="3635622" cy="14968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b="1" dirty="0"/>
              <a:t>R.W. Bro.  Vishal </a:t>
            </a:r>
            <a:r>
              <a:rPr lang="en-US" b="1" dirty="0" err="1"/>
              <a:t>Bakshi</a:t>
            </a:r>
            <a:endParaRPr lang="en-US" b="1" dirty="0"/>
          </a:p>
          <a:p>
            <a:pPr marL="0" indent="0">
              <a:buFont typeface="Wingdings 3" charset="2"/>
              <a:buNone/>
            </a:pPr>
            <a:r>
              <a:rPr lang="en-US" sz="1400" dirty="0"/>
              <a:t>Chairman, RGM's Council for </a:t>
            </a:r>
          </a:p>
          <a:p>
            <a:pPr marL="0" indent="0">
              <a:buFont typeface="Wingdings 3" charset="2"/>
              <a:buNone/>
            </a:pPr>
            <a:r>
              <a:rPr lang="en-US" sz="1400" dirty="0"/>
              <a:t>Growth and Excellence in Freemasonry, </a:t>
            </a:r>
          </a:p>
          <a:p>
            <a:pPr marL="0" indent="0">
              <a:buFont typeface="Wingdings 3" charset="2"/>
              <a:buNone/>
            </a:pPr>
            <a:r>
              <a:rPr lang="en-US" sz="1400" dirty="0"/>
              <a:t>RGLNI</a:t>
            </a:r>
          </a:p>
        </p:txBody>
      </p:sp>
    </p:spTree>
    <p:extLst>
      <p:ext uri="{BB962C8B-B14F-4D97-AF65-F5344CB8AC3E}">
        <p14:creationId xmlns:p14="http://schemas.microsoft.com/office/powerpoint/2010/main" val="2015680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52E2C87-C7C7-0081-4E26-4F9E404D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32" y="98822"/>
            <a:ext cx="943179" cy="9445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BD21D1-2619-0120-176D-4565E430F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882" y="2695984"/>
            <a:ext cx="1074082" cy="207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Bent-Up 3">
            <a:extLst>
              <a:ext uri="{FF2B5EF4-FFF2-40B4-BE49-F238E27FC236}">
                <a16:creationId xmlns:a16="http://schemas.microsoft.com/office/drawing/2014/main" id="{9B15AF2D-B072-BBCF-BA8E-F75E860895A1}"/>
              </a:ext>
            </a:extLst>
          </p:cNvPr>
          <p:cNvSpPr/>
          <p:nvPr/>
        </p:nvSpPr>
        <p:spPr>
          <a:xfrm rot="5400000">
            <a:off x="2188492" y="4591502"/>
            <a:ext cx="674354" cy="102465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id="{11771731-5F26-BACF-A232-7E380451252C}"/>
              </a:ext>
            </a:extLst>
          </p:cNvPr>
          <p:cNvSpPr/>
          <p:nvPr/>
        </p:nvSpPr>
        <p:spPr>
          <a:xfrm rot="5400000">
            <a:off x="4489769" y="5325759"/>
            <a:ext cx="495069" cy="159176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D7BDDF-3C3F-FC7A-02E5-E188E676A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184" y="5063803"/>
            <a:ext cx="1591759" cy="1620603"/>
          </a:xfrm>
          <a:prstGeom prst="rect">
            <a:avLst/>
          </a:prstGeom>
        </p:spPr>
      </p:pic>
      <p:sp>
        <p:nvSpPr>
          <p:cNvPr id="7" name="Arrow: Bent-Up 6">
            <a:extLst>
              <a:ext uri="{FF2B5EF4-FFF2-40B4-BE49-F238E27FC236}">
                <a16:creationId xmlns:a16="http://schemas.microsoft.com/office/drawing/2014/main" id="{A1C3088C-0434-5FD8-69C2-2A61AFCDC771}"/>
              </a:ext>
            </a:extLst>
          </p:cNvPr>
          <p:cNvSpPr/>
          <p:nvPr/>
        </p:nvSpPr>
        <p:spPr>
          <a:xfrm rot="16200000">
            <a:off x="5256878" y="4086448"/>
            <a:ext cx="552613" cy="1517186"/>
          </a:xfrm>
          <a:prstGeom prst="bentUp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Arrow: Bent-Up 7">
            <a:extLst>
              <a:ext uri="{FF2B5EF4-FFF2-40B4-BE49-F238E27FC236}">
                <a16:creationId xmlns:a16="http://schemas.microsoft.com/office/drawing/2014/main" id="{4DFCF6E6-DD98-A74F-2F7C-4EE8B6AE28FD}"/>
              </a:ext>
            </a:extLst>
          </p:cNvPr>
          <p:cNvSpPr/>
          <p:nvPr/>
        </p:nvSpPr>
        <p:spPr>
          <a:xfrm rot="16200000">
            <a:off x="3072079" y="3593806"/>
            <a:ext cx="562271" cy="1387584"/>
          </a:xfrm>
          <a:prstGeom prst="bentUp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48B8F5-E1E7-BBC8-39AF-31A40FF4A81C}"/>
              </a:ext>
            </a:extLst>
          </p:cNvPr>
          <p:cNvSpPr txBox="1"/>
          <p:nvPr/>
        </p:nvSpPr>
        <p:spPr>
          <a:xfrm>
            <a:off x="3833073" y="2546327"/>
            <a:ext cx="45258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 is the representative of the Regional Grand Master. It is a working office and not merely a ceremonial appointment.</a:t>
            </a:r>
            <a:endParaRPr lang="en-IN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D1C83D-F750-1A40-2436-D23EF275F641}"/>
              </a:ext>
            </a:extLst>
          </p:cNvPr>
          <p:cNvSpPr txBox="1"/>
          <p:nvPr/>
        </p:nvSpPr>
        <p:spPr>
          <a:xfrm>
            <a:off x="3833073" y="1224314"/>
            <a:ext cx="3694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OVERALL ROLE OF ARGMs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810461-D6DC-4A3A-0F3E-CB137B1544FC}"/>
              </a:ext>
            </a:extLst>
          </p:cNvPr>
          <p:cNvSpPr txBox="1"/>
          <p:nvPr/>
        </p:nvSpPr>
        <p:spPr>
          <a:xfrm>
            <a:off x="7124943" y="4203576"/>
            <a:ext cx="4281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ARGM is the most vital link between the Regional Grand Lodge and the Lodges.</a:t>
            </a:r>
            <a:endParaRPr lang="en-IN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E7BF46-D09A-6195-8B8C-8F5183553757}"/>
              </a:ext>
            </a:extLst>
          </p:cNvPr>
          <p:cNvSpPr txBox="1"/>
          <p:nvPr/>
        </p:nvSpPr>
        <p:spPr>
          <a:xfrm>
            <a:off x="1698456" y="4821310"/>
            <a:ext cx="859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RGM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87F0AB-CA9F-A060-B743-EE4953208778}"/>
              </a:ext>
            </a:extLst>
          </p:cNvPr>
          <p:cNvSpPr txBox="1"/>
          <p:nvPr/>
        </p:nvSpPr>
        <p:spPr>
          <a:xfrm>
            <a:off x="3425221" y="5983827"/>
            <a:ext cx="99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21931E-444E-5118-8935-CA343D044795}"/>
              </a:ext>
            </a:extLst>
          </p:cNvPr>
          <p:cNvSpPr txBox="1"/>
          <p:nvPr/>
        </p:nvSpPr>
        <p:spPr>
          <a:xfrm>
            <a:off x="7124943" y="5887220"/>
            <a:ext cx="115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LODGE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9A31599-3687-18CB-18AA-02851F9960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7451" y="4400790"/>
            <a:ext cx="1918350" cy="15888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E4AED5-53A4-D7B2-851C-E884EC313D75}"/>
              </a:ext>
            </a:extLst>
          </p:cNvPr>
          <p:cNvSpPr txBox="1"/>
          <p:nvPr/>
        </p:nvSpPr>
        <p:spPr>
          <a:xfrm>
            <a:off x="2013343" y="283617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415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59EE7C-227F-39D1-A038-B25DD8EBACF8}"/>
              </a:ext>
            </a:extLst>
          </p:cNvPr>
          <p:cNvSpPr txBox="1"/>
          <p:nvPr/>
        </p:nvSpPr>
        <p:spPr>
          <a:xfrm>
            <a:off x="3391171" y="315729"/>
            <a:ext cx="3971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Responsibilities of an ARGM 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500E9-4670-0DA1-6614-EDCA2467D9AD}"/>
              </a:ext>
            </a:extLst>
          </p:cNvPr>
          <p:cNvSpPr txBox="1"/>
          <p:nvPr/>
        </p:nvSpPr>
        <p:spPr>
          <a:xfrm>
            <a:off x="3391171" y="1423593"/>
            <a:ext cx="7517676" cy="2951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Growth in membership of Lodges.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Performance of rituals by Lodges in a satisfactory and impressive manner.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Promote Freemasonry by educating Brethren.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 in spreading information in Society about Freemasonry and our activities.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Lodges are functioning in regular manner by conforming to all the Rules and Regulations of the Book of Constitutions and Bye-Laws of RGL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1ACFA0-8F60-2302-493E-4EC1DA984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4" y="1423593"/>
            <a:ext cx="2821577" cy="2899125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573AAFCD-D232-D000-024D-D4B909637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07" y="5775722"/>
            <a:ext cx="943179" cy="9445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1C72C3-6794-D917-ADC2-F799F8DCC214}"/>
              </a:ext>
            </a:extLst>
          </p:cNvPr>
          <p:cNvSpPr txBox="1"/>
          <p:nvPr/>
        </p:nvSpPr>
        <p:spPr>
          <a:xfrm>
            <a:off x="1980382" y="5955623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52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52E2C87-C7C7-0081-4E26-4F9E404D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32" y="98822"/>
            <a:ext cx="943179" cy="944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8EF643-8D52-FF71-6E35-0F310AA791B2}"/>
              </a:ext>
            </a:extLst>
          </p:cNvPr>
          <p:cNvSpPr txBox="1"/>
          <p:nvPr/>
        </p:nvSpPr>
        <p:spPr>
          <a:xfrm>
            <a:off x="2013343" y="283617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3107F3-9B3F-8AD3-25B8-0A29F97034A5}"/>
              </a:ext>
            </a:extLst>
          </p:cNvPr>
          <p:cNvSpPr txBox="1"/>
          <p:nvPr/>
        </p:nvSpPr>
        <p:spPr>
          <a:xfrm>
            <a:off x="2013343" y="1249179"/>
            <a:ext cx="3971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success factors for an ARGM 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69443F-E6B4-C30C-D1E3-CC793770F704}"/>
              </a:ext>
            </a:extLst>
          </p:cNvPr>
          <p:cNvSpPr txBox="1"/>
          <p:nvPr/>
        </p:nvSpPr>
        <p:spPr>
          <a:xfrm>
            <a:off x="2013343" y="2296368"/>
            <a:ext cx="8963298" cy="2951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Developing cordial relations and comfort level with the WM, Secretary, other Officers and members of the Lodge.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Conducting yourself in a manner that the Lodge looks up to you as guide, mentor and a friend. Avoid being overbearing and dominating in your approach.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Knowing and promoting the importance of harmony in a Lodge.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Keeping in regular touch with the Regional Grand Secretary/RGM.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Thorough knowledge of Book of Constitutions of GLI and Bye-laws of RGL.</a:t>
            </a:r>
          </a:p>
        </p:txBody>
      </p:sp>
      <p:pic>
        <p:nvPicPr>
          <p:cNvPr id="19" name="Picture 2" descr="Man Adjusting Bow Tie stock vector. Illustration of retro - 42096509">
            <a:extLst>
              <a:ext uri="{FF2B5EF4-FFF2-40B4-BE49-F238E27FC236}">
                <a16:creationId xmlns:a16="http://schemas.microsoft.com/office/drawing/2014/main" id="{375ABDD9-94B4-2CE6-90AC-E867E9789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536" y="3672628"/>
            <a:ext cx="2210414" cy="267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99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573AAFCD-D232-D000-024D-D4B909637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7" y="5775722"/>
            <a:ext cx="943179" cy="9445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1C72C3-6794-D917-ADC2-F799F8DCC214}"/>
              </a:ext>
            </a:extLst>
          </p:cNvPr>
          <p:cNvSpPr txBox="1"/>
          <p:nvPr/>
        </p:nvSpPr>
        <p:spPr>
          <a:xfrm>
            <a:off x="1980382" y="5955623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334321-D735-5CC1-E215-31E25ACDDF69}"/>
              </a:ext>
            </a:extLst>
          </p:cNvPr>
          <p:cNvSpPr txBox="1"/>
          <p:nvPr/>
        </p:nvSpPr>
        <p:spPr>
          <a:xfrm>
            <a:off x="2859948" y="413105"/>
            <a:ext cx="7663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ARGM’s CONDUCT INSIDE AND OUTSIDE THE LODGE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A957A9-54B3-DC32-68E8-C1EA1C308A88}"/>
              </a:ext>
            </a:extLst>
          </p:cNvPr>
          <p:cNvSpPr txBox="1"/>
          <p:nvPr/>
        </p:nvSpPr>
        <p:spPr>
          <a:xfrm>
            <a:off x="2781571" y="1737062"/>
            <a:ext cx="7517676" cy="336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Conduct yourself inside the Temple and on the festive </a:t>
            </a:r>
            <a:r>
              <a:rPr lang="en-US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board in a 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dignified manner befitting your stature as ARGM.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 should always be properly dressed.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 greetings on behalf of RGM and the Region in the Second Rising only.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Festive Board is an extension of the Lodge meeting.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Interact with maximum number of Brethren on the festive board, especially the newly initiated Brethren.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Toast of Obligation, Grace and Tyler’s Toast is conducted.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170DD6-1C22-5F74-1944-1CFADAD0BC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275" y="1333355"/>
            <a:ext cx="2285903" cy="427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9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52E2C87-C7C7-0081-4E26-4F9E404D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32" y="98822"/>
            <a:ext cx="943179" cy="944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8EF643-8D52-FF71-6E35-0F310AA791B2}"/>
              </a:ext>
            </a:extLst>
          </p:cNvPr>
          <p:cNvSpPr txBox="1"/>
          <p:nvPr/>
        </p:nvSpPr>
        <p:spPr>
          <a:xfrm>
            <a:off x="2013343" y="283617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9488AF-FCBD-8061-1DBF-AD5F8C2D58DC}"/>
              </a:ext>
            </a:extLst>
          </p:cNvPr>
          <p:cNvSpPr txBox="1"/>
          <p:nvPr/>
        </p:nvSpPr>
        <p:spPr>
          <a:xfrm>
            <a:off x="2091720" y="1373004"/>
            <a:ext cx="5323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ARGM’s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DUTIES VIS-À-VIS THE LODGE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EF673-4F85-5EAE-A057-BFFD563AA18C}"/>
              </a:ext>
            </a:extLst>
          </p:cNvPr>
          <p:cNvSpPr txBox="1"/>
          <p:nvPr/>
        </p:nvSpPr>
        <p:spPr>
          <a:xfrm>
            <a:off x="2013343" y="2880062"/>
            <a:ext cx="7517676" cy="2951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Gather Basic Information about the Lodge:</a:t>
            </a:r>
          </a:p>
          <a:p>
            <a:pPr>
              <a:lnSpc>
                <a:spcPct val="150000"/>
              </a:lnSpc>
            </a:pPr>
            <a:endParaRPr lang="en-US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Familiarise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yourself with the history of the Lodge. This can be obtained from RGL/GLI.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 the list of Members (with details of EAFMs, FCFMs, MMs, PMs).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Initiations conducted by the Lodge in the past.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Names of members who are members of Chapter/Mark/RAM.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93F69D-9EF5-D2F4-F105-D167630265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89206" y="2889587"/>
            <a:ext cx="1582553" cy="345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5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573AAFCD-D232-D000-024D-D4B909637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7" y="5775722"/>
            <a:ext cx="943179" cy="9445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712574-16EC-1A51-2EC8-6988CDE0430C}"/>
              </a:ext>
            </a:extLst>
          </p:cNvPr>
          <p:cNvSpPr txBox="1"/>
          <p:nvPr/>
        </p:nvSpPr>
        <p:spPr>
          <a:xfrm>
            <a:off x="2355123" y="639579"/>
            <a:ext cx="614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ARGM’s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DUTIES VIS-À-VIS THE LODGE….</a:t>
            </a:r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contd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1A96B7-B332-D60C-F356-AF10E0F0D976}"/>
              </a:ext>
            </a:extLst>
          </p:cNvPr>
          <p:cNvSpPr txBox="1"/>
          <p:nvPr/>
        </p:nvSpPr>
        <p:spPr>
          <a:xfrm>
            <a:off x="2355123" y="1483187"/>
            <a:ext cx="8963298" cy="3577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Guidance to Secretary: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Attendance Register and Minutes Book must be there in each Meeting.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Secretary must have Ritual Books, Book of Constitutions, Lodge bye-laws, RGL bye-laws.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GLI, RGLNI Circulars must be read by the Secretary in open Lodge.</a:t>
            </a:r>
          </a:p>
          <a:p>
            <a:pPr>
              <a:lnSpc>
                <a:spcPct val="150000"/>
              </a:lnSpc>
            </a:pPr>
            <a:endParaRPr lang="en-US" sz="17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Ritual Working: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Guide and motivate Officers and Brethren for good ritual working.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Keep track of the ritual working to be conducted in the next meeting and assist the Officers.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Avoid criticizing Officers/Brethren in case ritual working is not good, instead motivate them.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E6099-19B7-5CF7-57CA-A0B267C3F5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010" y="2046266"/>
            <a:ext cx="1582553" cy="34574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1B5ABD-6358-F0BB-9C01-09FF3D9F8C8E}"/>
              </a:ext>
            </a:extLst>
          </p:cNvPr>
          <p:cNvSpPr txBox="1"/>
          <p:nvPr/>
        </p:nvSpPr>
        <p:spPr>
          <a:xfrm>
            <a:off x="1980382" y="5955623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3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52E2C87-C7C7-0081-4E26-4F9E404D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32" y="98822"/>
            <a:ext cx="943179" cy="944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8EF643-8D52-FF71-6E35-0F310AA791B2}"/>
              </a:ext>
            </a:extLst>
          </p:cNvPr>
          <p:cNvSpPr txBox="1"/>
          <p:nvPr/>
        </p:nvSpPr>
        <p:spPr>
          <a:xfrm>
            <a:off x="2013343" y="283617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59C7F0-1D09-6C34-04A7-5325C0C321F1}"/>
              </a:ext>
            </a:extLst>
          </p:cNvPr>
          <p:cNvSpPr txBox="1"/>
          <p:nvPr/>
        </p:nvSpPr>
        <p:spPr>
          <a:xfrm>
            <a:off x="2013343" y="1318330"/>
            <a:ext cx="7663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ARGM’s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DUTIES VIS-À-VIS THE LODGE….</a:t>
            </a:r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contd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AA2FE8-84D3-1DD6-2E6A-818946F7D5AE}"/>
              </a:ext>
            </a:extLst>
          </p:cNvPr>
          <p:cNvSpPr txBox="1"/>
          <p:nvPr/>
        </p:nvSpPr>
        <p:spPr>
          <a:xfrm>
            <a:off x="2013343" y="2004928"/>
            <a:ext cx="7517676" cy="475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Records and Accounts: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Regularly check that all the records are properly maintained.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half-yearly returns are filed on time.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financial accounts are approved in open Lodge within the time frame stipulated in the Book of Constitutions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signatories to the bank account are changed within 15 days of the Installation Meeting</a:t>
            </a:r>
          </a:p>
          <a:p>
            <a:pPr>
              <a:lnSpc>
                <a:spcPct val="150000"/>
              </a:lnSpc>
            </a:pPr>
            <a:endParaRPr lang="en-US" sz="17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Guidance in matters relating to RGL/GLI: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Guide the Secretary and WM on the procedures for which the Lodge needs RGL and GLI approvals (MM certificate, IM certificate, Amendments to Bye-laws, Dispensations, LTS Jewels)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A7F2F2-38F2-1671-729A-0D3D29C74D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89206" y="2880062"/>
            <a:ext cx="1582553" cy="345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573AAFCD-D232-D000-024D-D4B909637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7" y="5775722"/>
            <a:ext cx="943179" cy="944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1B5ABD-6358-F0BB-9C01-09FF3D9F8C8E}"/>
              </a:ext>
            </a:extLst>
          </p:cNvPr>
          <p:cNvSpPr txBox="1"/>
          <p:nvPr/>
        </p:nvSpPr>
        <p:spPr>
          <a:xfrm>
            <a:off x="1980382" y="5955623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5E8041-6F8E-F8B7-C4FE-46815AC1A195}"/>
              </a:ext>
            </a:extLst>
          </p:cNvPr>
          <p:cNvSpPr txBox="1"/>
          <p:nvPr/>
        </p:nvSpPr>
        <p:spPr>
          <a:xfrm>
            <a:off x="2783945" y="496595"/>
            <a:ext cx="6402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ARGM’s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DUTIES VIS-À-VIS THE LODGE….</a:t>
            </a:r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contd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E22F4-0347-77D7-4CB3-C68A5022D8E9}"/>
              </a:ext>
            </a:extLst>
          </p:cNvPr>
          <p:cNvSpPr txBox="1"/>
          <p:nvPr/>
        </p:nvSpPr>
        <p:spPr>
          <a:xfrm>
            <a:off x="2783945" y="1537969"/>
            <a:ext cx="7517676" cy="3782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Charities: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Charity is collected in a proper manner and the amount collected announced by the Secretary in open Lodge.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and motivate the Lodge to conduct regular charity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programmes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Collect information of the Charity projects done by the Lodge and inform the RGL.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 the funds available with the Lodge in Charity account and encourage. the Lodge to spend it on Charity rather than accumulating funds.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EDDCB4-2D3B-3122-D7E1-CF97D5092BA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010" y="2046266"/>
            <a:ext cx="1582553" cy="345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6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52E2C87-C7C7-0081-4E26-4F9E404D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32" y="98822"/>
            <a:ext cx="943179" cy="944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8EF643-8D52-FF71-6E35-0F310AA791B2}"/>
              </a:ext>
            </a:extLst>
          </p:cNvPr>
          <p:cNvSpPr txBox="1"/>
          <p:nvPr/>
        </p:nvSpPr>
        <p:spPr>
          <a:xfrm>
            <a:off x="2013343" y="283617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F1EFE0-D539-BFF9-AB83-BAB0D3B3D5A6}"/>
              </a:ext>
            </a:extLst>
          </p:cNvPr>
          <p:cNvSpPr txBox="1"/>
          <p:nvPr/>
        </p:nvSpPr>
        <p:spPr>
          <a:xfrm>
            <a:off x="2013343" y="1118716"/>
            <a:ext cx="614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Temple Lay-out, Lodge </a:t>
            </a:r>
            <a:r>
              <a:rPr lang="fr-FR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Furniture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Regalia: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C73D02-48C0-7BE9-7745-593EF935B818}"/>
              </a:ext>
            </a:extLst>
          </p:cNvPr>
          <p:cNvSpPr txBox="1"/>
          <p:nvPr/>
        </p:nvSpPr>
        <p:spPr>
          <a:xfrm>
            <a:off x="2013343" y="1855864"/>
            <a:ext cx="5063433" cy="4898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Warrant and Banner of the Lodge to be displayed.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meeting of a Lodge is regular in the absence of the Warrant.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Flag should be displayed.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the VSLs, the Sq. &amp; Compass should be on the Altar.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gap between WM’s pedestal and Altar.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Rough Ashlar on JW’s pedestal.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Perfect Ashlar on SW’s pedestal.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Columns and lights should be available at WM, SW and JW pedestals.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 of Working Tools should be available.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Clean dresses, blind-folds, Cable Tow are available in the ante-room.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officers should wear proper Regalia.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05B0A-2902-42D8-70A9-32AC7ABFB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951" y="1943960"/>
            <a:ext cx="3287212" cy="481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4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573AAFCD-D232-D000-024D-D4B909637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7" y="5775722"/>
            <a:ext cx="943179" cy="944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1B5ABD-6358-F0BB-9C01-09FF3D9F8C8E}"/>
              </a:ext>
            </a:extLst>
          </p:cNvPr>
          <p:cNvSpPr txBox="1"/>
          <p:nvPr/>
        </p:nvSpPr>
        <p:spPr>
          <a:xfrm>
            <a:off x="1980382" y="5955623"/>
            <a:ext cx="647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Training Seminar - </a:t>
            </a:r>
            <a:r>
              <a:rPr lang="en-US" sz="1800" dirty="0">
                <a:solidFill>
                  <a:schemeClr val="bg1"/>
                </a:solidFill>
              </a:rPr>
              <a:t>ARGMs’ &amp; Lodge </a:t>
            </a:r>
            <a:r>
              <a:rPr lang="en-US" sz="1800" dirty="0" err="1">
                <a:solidFill>
                  <a:schemeClr val="bg1"/>
                </a:solidFill>
              </a:rPr>
              <a:t>Incharges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Picture 2" descr="Important stamp Stock Vector Image by ©roxanabalint #38188299">
            <a:extLst>
              <a:ext uri="{FF2B5EF4-FFF2-40B4-BE49-F238E27FC236}">
                <a16:creationId xmlns:a16="http://schemas.microsoft.com/office/drawing/2014/main" id="{52975D09-38C9-A2B7-8A6D-CBE0BC8D4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592" y="1020807"/>
            <a:ext cx="4361835" cy="436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2211CE-DFC6-FAAA-3FB5-53353015D6EB}"/>
              </a:ext>
            </a:extLst>
          </p:cNvPr>
          <p:cNvSpPr txBox="1"/>
          <p:nvPr/>
        </p:nvSpPr>
        <p:spPr>
          <a:xfrm>
            <a:off x="2041342" y="424361"/>
            <a:ext cx="7663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Important Points</a:t>
            </a:r>
            <a:endParaRPr lang="en-IN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4217C-3B74-583B-1123-C67990404268}"/>
              </a:ext>
            </a:extLst>
          </p:cNvPr>
          <p:cNvSpPr txBox="1"/>
          <p:nvPr/>
        </p:nvSpPr>
        <p:spPr>
          <a:xfrm>
            <a:off x="1980382" y="1130009"/>
            <a:ext cx="7517676" cy="436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Involvement of Ladies: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the Lodge to hold regular ladies' nights.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Motivate the Lodge to hold charity, cultural and social events involving the Ladies.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17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Important Roles: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Promote active participation of Lodge members in RGL and GLI meeting.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the Lodge to invite RGM to the Installation Meeting.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Motivate members to join higher degrees.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 if any 25/40/50/60 years Long Term Service Jewels are getting due in the next few months or are pending.</a:t>
            </a:r>
          </a:p>
        </p:txBody>
      </p:sp>
    </p:spTree>
    <p:extLst>
      <p:ext uri="{BB962C8B-B14F-4D97-AF65-F5344CB8AC3E}">
        <p14:creationId xmlns:p14="http://schemas.microsoft.com/office/powerpoint/2010/main" val="313648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7044C6BD-2FFA-6E38-CCC1-6D16BAA5B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300" y="2023881"/>
            <a:ext cx="2898012" cy="29023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67A7C8-50D0-5EA0-875E-21A04FEFAD06}"/>
              </a:ext>
            </a:extLst>
          </p:cNvPr>
          <p:cNvSpPr txBox="1"/>
          <p:nvPr/>
        </p:nvSpPr>
        <p:spPr>
          <a:xfrm>
            <a:off x="5894118" y="1184996"/>
            <a:ext cx="304546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FOR YOUR TIME!</a:t>
            </a:r>
            <a:endParaRPr lang="en-IN" sz="4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67B14B2-F8FF-0FC0-E3D2-2EF784ECE8F0}"/>
              </a:ext>
            </a:extLst>
          </p:cNvPr>
          <p:cNvSpPr txBox="1">
            <a:spLocks/>
          </p:cNvSpPr>
          <p:nvPr/>
        </p:nvSpPr>
        <p:spPr>
          <a:xfrm>
            <a:off x="6089497" y="4673469"/>
            <a:ext cx="3635622" cy="14968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b="1" dirty="0"/>
              <a:t>R.W. Bro.  Vishal </a:t>
            </a:r>
            <a:r>
              <a:rPr lang="en-US" b="1" dirty="0" err="1"/>
              <a:t>Bakshi</a:t>
            </a:r>
            <a:endParaRPr lang="en-US" b="1" dirty="0"/>
          </a:p>
          <a:p>
            <a:pPr marL="0" indent="0">
              <a:buFont typeface="Wingdings 3" charset="2"/>
              <a:buNone/>
            </a:pPr>
            <a:r>
              <a:rPr lang="en-US" sz="1400" dirty="0"/>
              <a:t>Chairman, RGM's Council for </a:t>
            </a:r>
          </a:p>
          <a:p>
            <a:pPr marL="0" indent="0">
              <a:buFont typeface="Wingdings 3" charset="2"/>
              <a:buNone/>
            </a:pPr>
            <a:r>
              <a:rPr lang="en-US" sz="1400" dirty="0"/>
              <a:t>Growth and Excellence in Freemasonry, </a:t>
            </a:r>
          </a:p>
          <a:p>
            <a:pPr marL="0" indent="0">
              <a:buFont typeface="Wingdings 3" charset="2"/>
              <a:buNone/>
            </a:pPr>
            <a:r>
              <a:rPr lang="en-US" sz="1400" dirty="0"/>
              <a:t>RGLNI</a:t>
            </a:r>
          </a:p>
        </p:txBody>
      </p:sp>
    </p:spTree>
    <p:extLst>
      <p:ext uri="{BB962C8B-B14F-4D97-AF65-F5344CB8AC3E}">
        <p14:creationId xmlns:p14="http://schemas.microsoft.com/office/powerpoint/2010/main" val="2290398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 build="p"/>
    </p:bldLst>
  </p:timing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24F515-356D-4532-BE08-F6D7771916F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3E04B51-1D33-4F14-BBD7-79D7D27E2E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EF1282-A6E9-4912-8AB9-8ED69BF709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 design</Template>
  <TotalTime>60</TotalTime>
  <Words>1014</Words>
  <Application>Microsoft Office PowerPoint</Application>
  <PresentationFormat>Widescreen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 Pasricha</dc:creator>
  <cp:lastModifiedBy>B Pasricha</cp:lastModifiedBy>
  <cp:revision>3</cp:revision>
  <dcterms:created xsi:type="dcterms:W3CDTF">2023-04-04T02:05:42Z</dcterms:created>
  <dcterms:modified xsi:type="dcterms:W3CDTF">2023-04-04T03:06:45Z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